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3"/>
  </p:notesMasterIdLst>
  <p:handoutMasterIdLst>
    <p:handoutMasterId r:id="rId34"/>
  </p:handoutMasterIdLst>
  <p:sldIdLst>
    <p:sldId id="342" r:id="rId2"/>
    <p:sldId id="343" r:id="rId3"/>
    <p:sldId id="344" r:id="rId4"/>
    <p:sldId id="345" r:id="rId5"/>
    <p:sldId id="294" r:id="rId6"/>
    <p:sldId id="295" r:id="rId7"/>
    <p:sldId id="301" r:id="rId8"/>
    <p:sldId id="296" r:id="rId9"/>
    <p:sldId id="300" r:id="rId10"/>
    <p:sldId id="299" r:id="rId11"/>
    <p:sldId id="318" r:id="rId12"/>
    <p:sldId id="312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46" r:id="rId24"/>
    <p:sldId id="329" r:id="rId25"/>
    <p:sldId id="330" r:id="rId26"/>
    <p:sldId id="331" r:id="rId27"/>
    <p:sldId id="332" r:id="rId28"/>
    <p:sldId id="333" r:id="rId29"/>
    <p:sldId id="335" r:id="rId30"/>
    <p:sldId id="316" r:id="rId31"/>
    <p:sldId id="317" r:id="rId32"/>
  </p:sldIdLst>
  <p:sldSz cx="9144000" cy="6858000" type="screen4x3"/>
  <p:notesSz cx="6858000" cy="9144000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9B700"/>
    <a:srgbClr val="CC3300"/>
    <a:srgbClr val="FF0000"/>
    <a:srgbClr val="E6E6E6"/>
    <a:srgbClr val="B6B6B6"/>
    <a:srgbClr val="74C1EC"/>
    <a:srgbClr val="867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40" autoAdjust="0"/>
    <p:restoredTop sz="97778" autoAdjust="0"/>
  </p:normalViewPr>
  <p:slideViewPr>
    <p:cSldViewPr>
      <p:cViewPr varScale="1">
        <p:scale>
          <a:sx n="77" d="100"/>
          <a:sy n="77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01662F4-FA0C-4608-8BC1-E82C13507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46" name="Picture 6" descr="logo_su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65088"/>
            <a:ext cx="635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logo_su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65088"/>
            <a:ext cx="635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4385293-AB29-4850-9E2C-5D8BD725F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Statistical constant and statistical error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6A9B0-F21A-4B6C-96E9-A6B0CDAC057C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3"/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3"/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ombre"/>
          <p:cNvPicPr>
            <a:picLocks noChangeAspect="1" noChangeArrowheads="1"/>
          </p:cNvPicPr>
          <p:nvPr/>
        </p:nvPicPr>
        <p:blipFill>
          <a:blip r:embed="rId2"/>
          <a:srcRect b="12102"/>
          <a:stretch>
            <a:fillRect/>
          </a:stretch>
        </p:blipFill>
        <p:spPr bwMode="auto">
          <a:xfrm>
            <a:off x="0" y="510698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18"/>
          <p:cNvSpPr>
            <a:spLocks/>
          </p:cNvSpPr>
          <p:nvPr/>
        </p:nvSpPr>
        <p:spPr bwMode="auto">
          <a:xfrm>
            <a:off x="0" y="5367338"/>
            <a:ext cx="9144000" cy="1019175"/>
          </a:xfrm>
          <a:custGeom>
            <a:avLst/>
            <a:gdLst/>
            <a:ahLst/>
            <a:cxnLst>
              <a:cxn ang="0">
                <a:pos x="0" y="642"/>
              </a:cxn>
              <a:cxn ang="0">
                <a:pos x="2520" y="212"/>
              </a:cxn>
              <a:cxn ang="0">
                <a:pos x="2760" y="354"/>
              </a:cxn>
              <a:cxn ang="0">
                <a:pos x="2802" y="416"/>
              </a:cxn>
              <a:cxn ang="0">
                <a:pos x="3208" y="452"/>
              </a:cxn>
              <a:cxn ang="0">
                <a:pos x="5760" y="0"/>
              </a:cxn>
            </a:cxnLst>
            <a:rect l="0" t="0" r="r" b="b"/>
            <a:pathLst>
              <a:path w="5760" h="642">
                <a:moveTo>
                  <a:pt x="0" y="642"/>
                </a:moveTo>
                <a:cubicBezTo>
                  <a:pt x="0" y="642"/>
                  <a:pt x="1260" y="427"/>
                  <a:pt x="2520" y="212"/>
                </a:cubicBezTo>
                <a:cubicBezTo>
                  <a:pt x="2664" y="182"/>
                  <a:pt x="2760" y="354"/>
                  <a:pt x="2760" y="354"/>
                </a:cubicBezTo>
                <a:cubicBezTo>
                  <a:pt x="2760" y="354"/>
                  <a:pt x="2781" y="385"/>
                  <a:pt x="2802" y="416"/>
                </a:cubicBezTo>
                <a:cubicBezTo>
                  <a:pt x="2880" y="526"/>
                  <a:pt x="3208" y="452"/>
                  <a:pt x="3208" y="452"/>
                </a:cubicBezTo>
                <a:lnTo>
                  <a:pt x="5760" y="0"/>
                </a:lnTo>
              </a:path>
            </a:pathLst>
          </a:custGeom>
          <a:noFill/>
          <a:ln w="25400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8" name="Picture 19" descr="logo_su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287338"/>
            <a:ext cx="163988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8"/>
          <p:cNvSpPr txBox="1"/>
          <p:nvPr/>
        </p:nvSpPr>
        <p:spPr>
          <a:xfrm>
            <a:off x="5580063" y="1412875"/>
            <a:ext cx="3563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0" name="TextBox 32"/>
          <p:cNvSpPr txBox="1"/>
          <p:nvPr/>
        </p:nvSpPr>
        <p:spPr>
          <a:xfrm>
            <a:off x="7062788" y="6591300"/>
            <a:ext cx="17272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/>
              <a:t>- Copyright © 2011 CWT</a:t>
            </a:r>
            <a:endParaRPr lang="en-US" sz="900" dirty="0"/>
          </a:p>
        </p:txBody>
      </p:sp>
      <p:pic>
        <p:nvPicPr>
          <p:cNvPr id="12" name="Picture 21" descr="ombre"/>
          <p:cNvPicPr>
            <a:picLocks noChangeAspect="1" noChangeArrowheads="1"/>
          </p:cNvPicPr>
          <p:nvPr userDrawn="1"/>
        </p:nvPicPr>
        <p:blipFill>
          <a:blip r:embed="rId2"/>
          <a:srcRect b="12102"/>
          <a:stretch>
            <a:fillRect/>
          </a:stretch>
        </p:blipFill>
        <p:spPr bwMode="auto">
          <a:xfrm>
            <a:off x="0" y="510698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8"/>
          <p:cNvSpPr>
            <a:spLocks/>
          </p:cNvSpPr>
          <p:nvPr userDrawn="1"/>
        </p:nvSpPr>
        <p:spPr bwMode="auto">
          <a:xfrm>
            <a:off x="0" y="5367338"/>
            <a:ext cx="9144000" cy="1019175"/>
          </a:xfrm>
          <a:custGeom>
            <a:avLst/>
            <a:gdLst/>
            <a:ahLst/>
            <a:cxnLst>
              <a:cxn ang="0">
                <a:pos x="0" y="642"/>
              </a:cxn>
              <a:cxn ang="0">
                <a:pos x="2520" y="212"/>
              </a:cxn>
              <a:cxn ang="0">
                <a:pos x="2760" y="354"/>
              </a:cxn>
              <a:cxn ang="0">
                <a:pos x="2802" y="416"/>
              </a:cxn>
              <a:cxn ang="0">
                <a:pos x="3208" y="452"/>
              </a:cxn>
              <a:cxn ang="0">
                <a:pos x="5760" y="0"/>
              </a:cxn>
            </a:cxnLst>
            <a:rect l="0" t="0" r="r" b="b"/>
            <a:pathLst>
              <a:path w="5760" h="642">
                <a:moveTo>
                  <a:pt x="0" y="642"/>
                </a:moveTo>
                <a:cubicBezTo>
                  <a:pt x="0" y="642"/>
                  <a:pt x="1260" y="427"/>
                  <a:pt x="2520" y="212"/>
                </a:cubicBezTo>
                <a:cubicBezTo>
                  <a:pt x="2664" y="182"/>
                  <a:pt x="2760" y="354"/>
                  <a:pt x="2760" y="354"/>
                </a:cubicBezTo>
                <a:cubicBezTo>
                  <a:pt x="2760" y="354"/>
                  <a:pt x="2781" y="385"/>
                  <a:pt x="2802" y="416"/>
                </a:cubicBezTo>
                <a:cubicBezTo>
                  <a:pt x="2880" y="526"/>
                  <a:pt x="3208" y="452"/>
                  <a:pt x="3208" y="452"/>
                </a:cubicBezTo>
                <a:lnTo>
                  <a:pt x="5760" y="0"/>
                </a:lnTo>
              </a:path>
            </a:pathLst>
          </a:custGeom>
          <a:noFill/>
          <a:ln w="25400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5" name="Picture 19" descr="logo_su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9863" y="287338"/>
            <a:ext cx="1639887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5580063" y="1412875"/>
            <a:ext cx="3563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062788" y="6591300"/>
            <a:ext cx="17272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/>
              <a:t>- Copyright © 2011 CWT</a:t>
            </a:r>
            <a:endParaRPr lang="en-US" sz="9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68774" y="3783450"/>
            <a:ext cx="6976388" cy="720725"/>
          </a:xfrm>
        </p:spPr>
        <p:txBody>
          <a:bodyPr/>
          <a:lstStyle>
            <a:lvl1pPr>
              <a:spcAft>
                <a:spcPts val="0"/>
              </a:spcAft>
              <a:buNone/>
              <a:defRPr sz="2200" b="0" i="1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63829" y="4716433"/>
            <a:ext cx="6264746" cy="360362"/>
          </a:xfrm>
        </p:spPr>
        <p:txBody>
          <a:bodyPr/>
          <a:lstStyle>
            <a:lvl1pPr>
              <a:buNone/>
              <a:defRPr sz="2200" b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04" y="2586578"/>
            <a:ext cx="6997080" cy="990600"/>
          </a:xfr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4"/>
          </p:nvPr>
        </p:nvSpPr>
        <p:spPr>
          <a:xfrm>
            <a:off x="3635896" y="6637894"/>
            <a:ext cx="3528392" cy="144016"/>
          </a:xfrm>
        </p:spPr>
        <p:txBody>
          <a:bodyPr/>
          <a:lstStyle>
            <a:lvl1pPr marL="277813" marR="0" indent="-27781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 sz="9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0" y="2578100"/>
            <a:ext cx="9144000" cy="4279900"/>
            <a:chOff x="0" y="1624"/>
            <a:chExt cx="5760" cy="2696"/>
          </a:xfrm>
        </p:grpSpPr>
        <p:sp>
          <p:nvSpPr>
            <p:cNvPr id="5" name="Rectangle 25"/>
            <p:cNvSpPr>
              <a:spLocks noChangeArrowheads="1"/>
            </p:cNvSpPr>
            <p:nvPr userDrawn="1"/>
          </p:nvSpPr>
          <p:spPr bwMode="white">
            <a:xfrm>
              <a:off x="0" y="4128"/>
              <a:ext cx="576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6" name="Picture 21" descr="ombre"/>
            <p:cNvPicPr>
              <a:picLocks noChangeAspect="1" noChangeArrowheads="1"/>
            </p:cNvPicPr>
            <p:nvPr userDrawn="1"/>
          </p:nvPicPr>
          <p:blipFill>
            <a:blip r:embed="rId2"/>
            <a:srcRect b="12102"/>
            <a:stretch>
              <a:fillRect/>
            </a:stretch>
          </p:blipFill>
          <p:spPr bwMode="auto">
            <a:xfrm>
              <a:off x="0" y="1624"/>
              <a:ext cx="57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8"/>
            <p:cNvSpPr>
              <a:spLocks/>
            </p:cNvSpPr>
            <p:nvPr userDrawn="1"/>
          </p:nvSpPr>
          <p:spPr bwMode="auto">
            <a:xfrm>
              <a:off x="0" y="1788"/>
              <a:ext cx="5760" cy="642"/>
            </a:xfrm>
            <a:custGeom>
              <a:avLst/>
              <a:gdLst/>
              <a:ahLst/>
              <a:cxnLst>
                <a:cxn ang="0">
                  <a:pos x="0" y="642"/>
                </a:cxn>
                <a:cxn ang="0">
                  <a:pos x="2520" y="212"/>
                </a:cxn>
                <a:cxn ang="0">
                  <a:pos x="2760" y="354"/>
                </a:cxn>
                <a:cxn ang="0">
                  <a:pos x="2802" y="416"/>
                </a:cxn>
                <a:cxn ang="0">
                  <a:pos x="3208" y="452"/>
                </a:cxn>
                <a:cxn ang="0">
                  <a:pos x="5760" y="0"/>
                </a:cxn>
              </a:cxnLst>
              <a:rect l="0" t="0" r="r" b="b"/>
              <a:pathLst>
                <a:path w="5760" h="642">
                  <a:moveTo>
                    <a:pt x="0" y="642"/>
                  </a:moveTo>
                  <a:cubicBezTo>
                    <a:pt x="0" y="642"/>
                    <a:pt x="1260" y="427"/>
                    <a:pt x="2520" y="212"/>
                  </a:cubicBezTo>
                  <a:cubicBezTo>
                    <a:pt x="2664" y="182"/>
                    <a:pt x="2760" y="354"/>
                    <a:pt x="2760" y="354"/>
                  </a:cubicBezTo>
                  <a:cubicBezTo>
                    <a:pt x="2760" y="354"/>
                    <a:pt x="2781" y="385"/>
                    <a:pt x="2802" y="416"/>
                  </a:cubicBezTo>
                  <a:cubicBezTo>
                    <a:pt x="2880" y="526"/>
                    <a:pt x="3208" y="452"/>
                    <a:pt x="3208" y="452"/>
                  </a:cubicBezTo>
                  <a:lnTo>
                    <a:pt x="5760" y="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8" name="Picture 19" descr="logo_suit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80"/>
              <a:ext cx="513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13"/>
          <p:cNvSpPr txBox="1"/>
          <p:nvPr/>
        </p:nvSpPr>
        <p:spPr>
          <a:xfrm>
            <a:off x="6718300" y="6559550"/>
            <a:ext cx="17287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/>
              <a:t>Copyright © 2011 CWT</a:t>
            </a:r>
          </a:p>
        </p:txBody>
      </p:sp>
      <p:sp>
        <p:nvSpPr>
          <p:cNvPr id="10" name="TextBox 10"/>
          <p:cNvSpPr txBox="1"/>
          <p:nvPr userDrawn="1"/>
        </p:nvSpPr>
        <p:spPr>
          <a:xfrm>
            <a:off x="6718300" y="6559550"/>
            <a:ext cx="17287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/>
              <a:t>Copyright © 2011 CWT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255838"/>
            <a:ext cx="7048500" cy="9890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02100"/>
            <a:ext cx="7010400" cy="774700"/>
          </a:xfrm>
        </p:spPr>
        <p:txBody>
          <a:bodyPr/>
          <a:lstStyle>
            <a:lvl1pPr marL="0" indent="0">
              <a:buFontTx/>
              <a:buNone/>
              <a:defRPr sz="2200" b="0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spcBef>
                <a:spcPct val="0"/>
              </a:spcBef>
              <a:defRPr sz="900" smtClean="0"/>
            </a:lvl1pPr>
          </a:lstStyle>
          <a:p>
            <a:pPr>
              <a:defRPr/>
            </a:pPr>
            <a:r>
              <a:rPr lang="en-US"/>
              <a:t> </a:t>
            </a:r>
            <a:fld id="{DA7C7E3F-CCE6-44D0-8A07-B55DBF938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08117F5E-2368-4C0A-9E21-4120B9A34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35113"/>
            <a:ext cx="3962400" cy="46482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5113"/>
            <a:ext cx="3962400" cy="46482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C50885C3-4850-4914-B5D7-4E51830AC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E0BF5DA-FAD8-4343-851A-FABE288D4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39AB0C8-77E4-49C1-AC2F-F238CDAB9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 </a:t>
            </a:r>
            <a:fld id="{DCD23121-589F-46D7-8451-B9CDE776C2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16713" y="6570663"/>
            <a:ext cx="1735137" cy="195262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18300" y="6559550"/>
            <a:ext cx="17287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/>
              <a:t>Copyright © 2011 CWT</a:t>
            </a:r>
          </a:p>
        </p:txBody>
      </p:sp>
      <p:pic>
        <p:nvPicPr>
          <p:cNvPr id="1027" name="Picture 8" descr="logo_suit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59500"/>
            <a:ext cx="8143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5113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188" y="64293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 smtClean="0"/>
            </a:lvl1pPr>
          </a:lstStyle>
          <a:p>
            <a:pPr>
              <a:defRPr/>
            </a:pPr>
            <a:r>
              <a:rPr lang="en-US"/>
              <a:t> </a:t>
            </a:r>
            <a:fld id="{E16EC55B-53CA-4CDC-B07F-CD8C1B13E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718300" y="6559550"/>
            <a:ext cx="17287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/>
              <a:t>Copyright © 2011 CWT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17" r:id="rId3"/>
    <p:sldLayoutId id="2147483716" r:id="rId4"/>
    <p:sldLayoutId id="2147483715" r:id="rId5"/>
    <p:sldLayoutId id="2147483714" r:id="rId6"/>
    <p:sldLayoutId id="2147483720" r:id="rId7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9pPr>
    </p:titleStyle>
    <p:bodyStyle>
      <a:lvl1pPr marL="277813" indent="-277813" algn="l" rtl="0" fontAlgn="base">
        <a:spcBef>
          <a:spcPct val="0"/>
        </a:spcBef>
        <a:spcAft>
          <a:spcPct val="40000"/>
        </a:spcAft>
        <a:buBlip>
          <a:blip r:embed="rId10"/>
        </a:buBlip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90513" algn="l" rtl="0" fontAlgn="base">
        <a:spcBef>
          <a:spcPct val="0"/>
        </a:spcBef>
        <a:spcAft>
          <a:spcPct val="40000"/>
        </a:spcAft>
        <a:buBlip>
          <a:blip r:embed="rId11"/>
        </a:buBlip>
        <a:defRPr sz="1700">
          <a:solidFill>
            <a:schemeClr val="folHlink"/>
          </a:solidFill>
          <a:latin typeface="+mn-lt"/>
        </a:defRPr>
      </a:lvl2pPr>
      <a:lvl3pPr marL="857250" indent="-285750" algn="l" rtl="0" fontAlgn="base">
        <a:spcBef>
          <a:spcPct val="0"/>
        </a:spcBef>
        <a:spcAft>
          <a:spcPct val="40000"/>
        </a:spcAft>
        <a:buBlip>
          <a:blip r:embed="rId12"/>
        </a:buBlip>
        <a:defRPr sz="1600">
          <a:solidFill>
            <a:schemeClr val="tx1"/>
          </a:solidFill>
          <a:latin typeface="+mn-lt"/>
        </a:defRPr>
      </a:lvl3pPr>
      <a:lvl4pPr marL="1073150" indent="-214313" algn="l" rtl="0" fontAlgn="base">
        <a:spcBef>
          <a:spcPct val="0"/>
        </a:spcBef>
        <a:spcAft>
          <a:spcPct val="40000"/>
        </a:spcAft>
        <a:buClr>
          <a:schemeClr val="tx1"/>
        </a:buClr>
        <a:buSzPct val="90000"/>
        <a:buFont typeface="Wingdings" pitchFamily="2" charset="2"/>
        <a:buChar char="n"/>
        <a:defRPr sz="1500">
          <a:solidFill>
            <a:schemeClr val="folHlink"/>
          </a:solidFill>
          <a:latin typeface="+mn-lt"/>
        </a:defRPr>
      </a:lvl4pPr>
      <a:lvl5pPr marL="1273175" indent="-198438" algn="l" rtl="0" fontAlgn="base">
        <a:spcBef>
          <a:spcPct val="0"/>
        </a:spcBef>
        <a:spcAft>
          <a:spcPct val="40000"/>
        </a:spcAft>
        <a:buSzPct val="8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1730375" indent="-198438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187575" indent="-198438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2644775" indent="-198438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101975" indent="-198438" algn="l" rtl="0" eaLnBrk="1" fontAlgn="base" hangingPunct="1">
        <a:spcBef>
          <a:spcPct val="0"/>
        </a:spcBef>
        <a:spcAft>
          <a:spcPct val="40000"/>
        </a:spcAft>
        <a:buSzPct val="8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069"/>
          <p:cNvSpPr>
            <a:spLocks noGrp="1" noChangeArrowheads="1"/>
          </p:cNvSpPr>
          <p:nvPr>
            <p:ph type="body" sz="quarter" idx="11"/>
          </p:nvPr>
        </p:nvSpPr>
        <p:spPr>
          <a:xfrm>
            <a:off x="1068388" y="2759075"/>
            <a:ext cx="6977062" cy="38258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400" smtClean="0"/>
              <a:t>Ohio Valley BTA</a:t>
            </a:r>
          </a:p>
          <a:p>
            <a:pPr>
              <a:spcAft>
                <a:spcPct val="0"/>
              </a:spcAft>
            </a:pPr>
            <a:endParaRPr lang="en-US" sz="1800" smtClean="0"/>
          </a:p>
        </p:txBody>
      </p:sp>
      <p:sp>
        <p:nvSpPr>
          <p:cNvPr id="11266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1063625" y="3213100"/>
            <a:ext cx="6264275" cy="360363"/>
          </a:xfrm>
        </p:spPr>
        <p:txBody>
          <a:bodyPr/>
          <a:lstStyle/>
          <a:p>
            <a:r>
              <a:rPr lang="en-US" sz="1800" smtClean="0"/>
              <a:t>Louisville | 18 November 2011</a:t>
            </a:r>
          </a:p>
        </p:txBody>
      </p:sp>
      <p:sp>
        <p:nvSpPr>
          <p:cNvPr id="11267" name="Rectangle 2068"/>
          <p:cNvSpPr>
            <a:spLocks noGrp="1" noChangeArrowheads="1"/>
          </p:cNvSpPr>
          <p:nvPr>
            <p:ph type="title"/>
          </p:nvPr>
        </p:nvSpPr>
        <p:spPr>
          <a:xfrm>
            <a:off x="1031875" y="2205038"/>
            <a:ext cx="6996113" cy="554037"/>
          </a:xfrm>
        </p:spPr>
        <p:txBody>
          <a:bodyPr/>
          <a:lstStyle/>
          <a:p>
            <a:r>
              <a:rPr lang="en-US" smtClean="0"/>
              <a:t>2012 Global Price Forecast</a:t>
            </a:r>
          </a:p>
        </p:txBody>
      </p:sp>
      <p:sp>
        <p:nvSpPr>
          <p:cNvPr id="11268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3635375" y="6637338"/>
            <a:ext cx="3529013" cy="144462"/>
          </a:xfrm>
        </p:spPr>
        <p:txBody>
          <a:bodyPr/>
          <a:lstStyle/>
          <a:p>
            <a:r>
              <a:rPr lang="en-US" smtClean="0"/>
              <a:t>CWT Solutions Group</a:t>
            </a:r>
          </a:p>
        </p:txBody>
      </p:sp>
      <p:sp>
        <p:nvSpPr>
          <p:cNvPr id="11269" name="TextBox 33"/>
          <p:cNvSpPr txBox="1">
            <a:spLocks noChangeArrowheads="1"/>
          </p:cNvSpPr>
          <p:nvPr/>
        </p:nvSpPr>
        <p:spPr bwMode="auto">
          <a:xfrm>
            <a:off x="7062788" y="6591300"/>
            <a:ext cx="1727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- Copyright © 2011 CWT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3138"/>
            <a:ext cx="15684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otel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3970338"/>
            <a:ext cx="914400" cy="968375"/>
          </a:xfrm>
          <a:prstGeom prst="rect">
            <a:avLst/>
          </a:prstGeom>
          <a:solidFill>
            <a:srgbClr val="F89108"/>
          </a:solidFill>
          <a:ln w="9525">
            <a:noFill/>
            <a:miter lim="800000"/>
            <a:headEnd/>
            <a:tailEnd/>
          </a:ln>
        </p:spPr>
      </p:pic>
      <p:pic>
        <p:nvPicPr>
          <p:cNvPr id="11272" name="Picture 9" descr="Air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970338"/>
            <a:ext cx="914400" cy="968375"/>
          </a:xfrm>
          <a:prstGeom prst="rect">
            <a:avLst/>
          </a:prstGeom>
          <a:solidFill>
            <a:srgbClr val="F89108"/>
          </a:solidFill>
          <a:ln w="9525">
            <a:noFill/>
            <a:miter lim="800000"/>
            <a:headEnd/>
            <a:tailEnd/>
          </a:ln>
        </p:spPr>
      </p:pic>
      <p:pic>
        <p:nvPicPr>
          <p:cNvPr id="11273" name="Picture 10" descr="Compliance_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2088" y="3970338"/>
            <a:ext cx="914400" cy="968375"/>
          </a:xfrm>
          <a:prstGeom prst="rect">
            <a:avLst/>
          </a:prstGeom>
          <a:solidFill>
            <a:srgbClr val="F89108"/>
          </a:solidFill>
          <a:ln w="9525">
            <a:noFill/>
            <a:miter lim="800000"/>
            <a:headEnd/>
            <a:tailEnd/>
          </a:ln>
        </p:spPr>
      </p:pic>
      <p:pic>
        <p:nvPicPr>
          <p:cNvPr id="11274" name="Picture 11" descr="Ground_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0075" y="3970338"/>
            <a:ext cx="915988" cy="968375"/>
          </a:xfrm>
          <a:prstGeom prst="rect">
            <a:avLst/>
          </a:prstGeom>
          <a:solidFill>
            <a:srgbClr val="F89108"/>
          </a:solidFill>
          <a:ln w="9525">
            <a:noFill/>
            <a:miter lim="800000"/>
            <a:headEnd/>
            <a:tailEnd/>
          </a:ln>
        </p:spPr>
      </p:pic>
      <p:pic>
        <p:nvPicPr>
          <p:cNvPr id="11275" name="Picture 12" descr="TelePresence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3970338"/>
            <a:ext cx="914400" cy="968375"/>
          </a:xfrm>
          <a:prstGeom prst="rect">
            <a:avLst/>
          </a:prstGeom>
          <a:solidFill>
            <a:srgbClr val="F89108"/>
          </a:solidFill>
          <a:ln w="9525">
            <a:noFill/>
            <a:miter lim="800000"/>
            <a:headEnd/>
            <a:tailEnd/>
          </a:ln>
        </p:spPr>
      </p:pic>
      <p:pic>
        <p:nvPicPr>
          <p:cNvPr id="11276" name="Picture 13" descr="Governance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2513" y="3970338"/>
            <a:ext cx="915987" cy="968375"/>
          </a:xfrm>
          <a:prstGeom prst="rect">
            <a:avLst/>
          </a:prstGeom>
          <a:solidFill>
            <a:srgbClr val="F89108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9875" y="-6350"/>
            <a:ext cx="2505075" cy="2146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Multi-regression analysis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6092825"/>
            <a:ext cx="8215313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 = quarter 	r = region 	c = category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53F29327-5B50-472C-BE57-0E002EA280FF}" type="slidenum">
              <a:rPr lang="en-GB"/>
              <a:pPr/>
              <a:t>10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422" y="2823035"/>
            <a:ext cx="8615295" cy="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485" name="Right Brace 15"/>
          <p:cNvSpPr>
            <a:spLocks/>
          </p:cNvSpPr>
          <p:nvPr/>
        </p:nvSpPr>
        <p:spPr bwMode="auto">
          <a:xfrm rot="5400000">
            <a:off x="7380288" y="2925763"/>
            <a:ext cx="431800" cy="12954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6362700" y="3860800"/>
            <a:ext cx="2484438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lagged price index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Multi-regression analysis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6092825"/>
            <a:ext cx="8215313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 = quarter 	r = region 	c = category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3C64357F-F0A5-4B18-86B3-7A7CEE77510B}" type="slidenum">
              <a:rPr lang="en-GB"/>
              <a:pPr/>
              <a:t>11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422" y="2823035"/>
            <a:ext cx="8615295" cy="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1509" name="Right Brace 15"/>
          <p:cNvSpPr>
            <a:spLocks/>
          </p:cNvSpPr>
          <p:nvPr/>
        </p:nvSpPr>
        <p:spPr bwMode="auto">
          <a:xfrm rot="5400000">
            <a:off x="8424069" y="3393282"/>
            <a:ext cx="431800" cy="360362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8262938" y="3860800"/>
            <a:ext cx="773112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???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511" name="Right Brace 9"/>
          <p:cNvSpPr>
            <a:spLocks/>
          </p:cNvSpPr>
          <p:nvPr/>
        </p:nvSpPr>
        <p:spPr bwMode="auto">
          <a:xfrm rot="5400000">
            <a:off x="1205707" y="3393281"/>
            <a:ext cx="431800" cy="360363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half" idx="1"/>
          </p:nvPr>
        </p:nvSpPr>
        <p:spPr>
          <a:xfrm>
            <a:off x="1042988" y="3860800"/>
            <a:ext cx="774700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???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69BBFA4E-9C76-43B9-ADF0-89AE566708C6}" type="slidenum">
              <a:rPr lang="en-GB"/>
              <a:pPr/>
              <a:t>12</a:t>
            </a:fld>
            <a:endParaRPr lang="en-GB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 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What to expect?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mtClean="0">
              <a:solidFill>
                <a:srgbClr val="F9B700"/>
              </a:solidFill>
            </a:endParaRPr>
          </a:p>
        </p:txBody>
      </p:sp>
      <p:pic>
        <p:nvPicPr>
          <p:cNvPr id="2" name="Picture 1" descr="GlobalProject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5388"/>
            <a:ext cx="84963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Forecast Recap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How did we do?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79564741-8107-4426-8860-5F70EAF8DECE}" type="slidenum">
              <a:rPr lang="en-GB"/>
              <a:pPr/>
              <a:t>13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1371600"/>
            <a:ext cx="5535612" cy="4164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Forecast Recap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How did we do?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1C98BAAC-6ED4-40BC-B1A6-0C90A595F962}" type="slidenum">
              <a:rPr lang="en-GB"/>
              <a:pPr/>
              <a:t>14</a:t>
            </a:fld>
            <a:endParaRPr lang="en-GB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17638"/>
            <a:ext cx="43211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Forecast Recap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What did we say?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467D0DD9-9A00-4FAE-9CDE-E9F176272B2F}" type="slidenum">
              <a:rPr lang="en-GB"/>
              <a:pPr/>
              <a:t>15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700213"/>
            <a:ext cx="7686676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719263"/>
            <a:ext cx="9175750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Forecast Recap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How did we do?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6174953B-6138-4C41-A27D-94F16C1823AA}" type="slidenum">
              <a:rPr lang="en-GB"/>
              <a:pPr/>
              <a:t>16</a:t>
            </a:fld>
            <a:endParaRPr lang="en-GB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132138" y="3573463"/>
            <a:ext cx="1511300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596188" y="3573463"/>
            <a:ext cx="1296987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132138" y="4292600"/>
            <a:ext cx="151130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596188" y="4292600"/>
            <a:ext cx="12969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132138" y="4724400"/>
            <a:ext cx="151130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7596188" y="4724400"/>
            <a:ext cx="12969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132138" y="2781300"/>
            <a:ext cx="5832475" cy="7191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2BAE4466-636B-4E32-9207-CD25735F3B76}" type="slidenum">
              <a:rPr lang="en-GB"/>
              <a:pPr/>
              <a:t>17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362075"/>
            <a:ext cx="2857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Forecast Recap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Domestic Air - What happened?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2011 Forecast Recap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Air - What changed?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  <p:sp>
        <p:nvSpPr>
          <p:cNvPr id="29698" name="Content Placeholder 11"/>
          <p:cNvSpPr>
            <a:spLocks noGrp="1"/>
          </p:cNvSpPr>
          <p:nvPr>
            <p:ph idx="1"/>
          </p:nvPr>
        </p:nvSpPr>
        <p:spPr>
          <a:xfrm>
            <a:off x="533400" y="5373688"/>
            <a:ext cx="8077200" cy="115093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600" smtClean="0">
                <a:solidFill>
                  <a:srgbClr val="FF9900"/>
                </a:solidFill>
              </a:rPr>
              <a:t>Higher than anticipated fuel prices!</a:t>
            </a:r>
          </a:p>
          <a:p>
            <a:pPr algn="ctr">
              <a:buFontTx/>
              <a:buNone/>
            </a:pPr>
            <a:r>
              <a:rPr lang="en-US" sz="1600" smtClean="0">
                <a:solidFill>
                  <a:srgbClr val="FF9900"/>
                </a:solidFill>
              </a:rPr>
              <a:t>Strong demand and continued capacity discipline </a:t>
            </a:r>
          </a:p>
          <a:p>
            <a:pPr algn="ctr">
              <a:buFontTx/>
              <a:buNone/>
            </a:pPr>
            <a:r>
              <a:rPr lang="en-US" sz="1600" smtClean="0">
                <a:solidFill>
                  <a:srgbClr val="FF9900"/>
                </a:solidFill>
              </a:rPr>
              <a:t>(even for premium domestic travel)</a:t>
            </a:r>
            <a:endParaRPr lang="en-US" sz="160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CB87DB4E-BC26-458F-88E7-B6A8E9C35DF2}" type="slidenum">
              <a:rPr lang="en-GB"/>
              <a:pPr/>
              <a:t>18</a:t>
            </a:fld>
            <a:endParaRPr lang="en-GB"/>
          </a:p>
        </p:txBody>
      </p:sp>
      <p:grpSp>
        <p:nvGrpSpPr>
          <p:cNvPr id="29700" name="Group 10"/>
          <p:cNvGrpSpPr>
            <a:grpSpLocks/>
          </p:cNvGrpSpPr>
          <p:nvPr/>
        </p:nvGrpSpPr>
        <p:grpSpPr bwMode="auto">
          <a:xfrm>
            <a:off x="152400" y="1736725"/>
            <a:ext cx="8839200" cy="3384550"/>
            <a:chOff x="152424" y="1737172"/>
            <a:chExt cx="8839153" cy="338365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24" y="1737172"/>
              <a:ext cx="8839153" cy="3383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4140203" y="1845094"/>
              <a:ext cx="0" cy="2664710"/>
            </a:xfrm>
            <a:prstGeom prst="line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7019912" y="1845094"/>
              <a:ext cx="0" cy="2664710"/>
            </a:xfrm>
            <a:prstGeom prst="line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1785" y="3105324"/>
              <a:ext cx="2023425" cy="11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17F7A381-3A80-48B5-8571-2438D647F4D8}" type="slidenum">
              <a:rPr lang="en-GB"/>
              <a:pPr/>
              <a:t>19</a:t>
            </a:fld>
            <a:endParaRPr lang="en-GB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701800"/>
            <a:ext cx="4152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1412875"/>
            <a:ext cx="41084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3789363"/>
            <a:ext cx="4010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Introductions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C7476812-0B3C-4DD4-B239-5BD9EC6B478C}" type="slidenum">
              <a:rPr lang="en-GB"/>
              <a:pPr/>
              <a:t>2</a:t>
            </a:fld>
            <a:endParaRPr lang="en-GB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646238" y="2133600"/>
            <a:ext cx="302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Nick Vournakis</a:t>
            </a:r>
          </a:p>
          <a:p>
            <a:pPr>
              <a:spcBef>
                <a:spcPct val="50000"/>
              </a:spcBef>
            </a:pPr>
            <a:r>
              <a:rPr lang="en-US" sz="1200"/>
              <a:t>VP, CWT Solutions Group, Worldwide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646238" y="4221163"/>
            <a:ext cx="398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Joel Wartgow</a:t>
            </a:r>
          </a:p>
          <a:p>
            <a:pPr>
              <a:spcBef>
                <a:spcPct val="50000"/>
              </a:spcBef>
            </a:pPr>
            <a:r>
              <a:rPr lang="en-US" sz="1200"/>
              <a:t>Sr. Director, CWT Solutions Group, North America</a:t>
            </a:r>
          </a:p>
        </p:txBody>
      </p:sp>
      <p:pic>
        <p:nvPicPr>
          <p:cNvPr id="1026" name="Picture 2" descr="C:\Documents and Settings\unjv001\My Documents\My Pictures\Work\Nick_75.jpg"/>
          <p:cNvPicPr>
            <a:picLocks noChangeAspect="1" noChangeArrowheads="1"/>
          </p:cNvPicPr>
          <p:nvPr/>
        </p:nvPicPr>
        <p:blipFill>
          <a:blip r:embed="rId2"/>
          <a:srcRect r="8333"/>
          <a:stretch>
            <a:fillRect/>
          </a:stretch>
        </p:blipFill>
        <p:spPr bwMode="auto">
          <a:xfrm>
            <a:off x="755650" y="1557338"/>
            <a:ext cx="792163" cy="115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njv001\My Documents\My Pictures\Work\SG headshots\WartgowJo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3644900"/>
            <a:ext cx="7667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492375"/>
            <a:ext cx="9271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1" name="Picture 7" descr="http://www.trailershut.com/movie-posters/Wheres-Waldo-Movie-Po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2349500"/>
            <a:ext cx="9810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Air Detail - International</a:t>
            </a:r>
            <a:endParaRPr lang="en-US" smtClean="0"/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5BB156E6-2D1D-4050-B702-CEBD8B1BE2E3}" type="slidenum">
              <a:rPr lang="en-GB"/>
              <a:pPr/>
              <a:t>20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8" y="1196975"/>
            <a:ext cx="72231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Air Detail - Domestic</a:t>
            </a:r>
            <a:endParaRPr lang="en-US" smtClean="0"/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FA141465-CDBE-45BC-AF88-E3E62CBE461C}" type="slidenum">
              <a:rPr lang="en-GB"/>
              <a:pPr/>
              <a:t>21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268413"/>
            <a:ext cx="8470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Air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4716463" y="1535113"/>
            <a:ext cx="396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Recommendations:</a:t>
            </a:r>
          </a:p>
          <a:p>
            <a:r>
              <a:rPr lang="en-US" smtClean="0"/>
              <a:t>Understand the value of contracts</a:t>
            </a:r>
          </a:p>
          <a:p>
            <a:pPr lvl="1"/>
            <a:r>
              <a:rPr lang="en-US" smtClean="0"/>
              <a:t>For both parties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5EF2DD19-1A04-4755-AF7F-AF5963066DF4}" type="slidenum">
              <a:rPr lang="en-GB"/>
              <a:pPr/>
              <a:t>22</a:t>
            </a:fld>
            <a:endParaRPr lang="en-GB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557338"/>
            <a:ext cx="4152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Air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535113"/>
            <a:ext cx="39624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Recommendations:</a:t>
            </a:r>
          </a:p>
          <a:p>
            <a:pPr>
              <a:defRPr/>
            </a:pPr>
            <a:r>
              <a:rPr lang="en-US" dirty="0" smtClean="0"/>
              <a:t>Understand the value of </a:t>
            </a:r>
            <a:r>
              <a:rPr lang="en-US" strike="sngStrike" dirty="0" smtClean="0"/>
              <a:t>contracts </a:t>
            </a:r>
            <a:r>
              <a:rPr lang="en-US" dirty="0" smtClean="0"/>
              <a:t>relationships</a:t>
            </a:r>
            <a:endParaRPr lang="en-US" strike="sngStrike" dirty="0" smtClean="0"/>
          </a:p>
          <a:p>
            <a:pPr lvl="1">
              <a:defRPr/>
            </a:pPr>
            <a:r>
              <a:rPr lang="en-US" dirty="0" smtClean="0"/>
              <a:t>For both parties</a:t>
            </a:r>
          </a:p>
          <a:p>
            <a:pPr>
              <a:defRPr/>
            </a:pPr>
            <a:r>
              <a:rPr lang="en-US" dirty="0" smtClean="0"/>
              <a:t>Segment critical spend</a:t>
            </a:r>
          </a:p>
          <a:p>
            <a:pPr>
              <a:defRPr/>
            </a:pPr>
            <a:r>
              <a:rPr lang="en-US" dirty="0" smtClean="0"/>
              <a:t>Adjust behavior to control costs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317DE600-7B49-42AE-9862-8BB5471F2D85}" type="slidenum">
              <a:rPr lang="en-GB"/>
              <a:pPr/>
              <a:t>23</a:t>
            </a:fld>
            <a:endParaRPr lang="en-GB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557338"/>
            <a:ext cx="4152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Hotel Detail – Regions</a:t>
            </a:r>
            <a:endParaRPr lang="en-US" smtClean="0"/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77F6CB3F-DAE9-44ED-BC16-A3A1ED579160}" type="slidenum">
              <a:rPr lang="en-GB"/>
              <a:pPr/>
              <a:t>24</a:t>
            </a:fld>
            <a:endParaRPr lang="en-GB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-925513" y="1016000"/>
            <a:ext cx="11245851" cy="5581650"/>
            <a:chOff x="-926274" y="439394"/>
            <a:chExt cx="11247374" cy="5581396"/>
          </a:xfrm>
        </p:grpSpPr>
        <p:pic>
          <p:nvPicPr>
            <p:cNvPr id="5" name="Picture 4" descr="US_Region_Hote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893"/>
            <a:stretch>
              <a:fillRect/>
            </a:stretch>
          </p:blipFill>
          <p:spPr>
            <a:xfrm>
              <a:off x="-926274" y="1104527"/>
              <a:ext cx="11247374" cy="4916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025" t="59556" b="1461"/>
            <a:stretch>
              <a:fillRect/>
            </a:stretch>
          </p:blipFill>
          <p:spPr>
            <a:xfrm>
              <a:off x="7731536" y="439394"/>
              <a:ext cx="1257470" cy="1841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 t="58598" r="85189"/>
            <a:stretch>
              <a:fillRect/>
            </a:stretch>
          </p:blipFill>
          <p:spPr>
            <a:xfrm>
              <a:off x="809099" y="1520433"/>
              <a:ext cx="1244769" cy="1954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 l="14811" t="58598" r="71344"/>
            <a:stretch>
              <a:fillRect/>
            </a:stretch>
          </p:blipFill>
          <p:spPr>
            <a:xfrm>
              <a:off x="2909646" y="1639489"/>
              <a:ext cx="1163795" cy="1954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 l="28656" t="58598" r="57216"/>
            <a:stretch>
              <a:fillRect/>
            </a:stretch>
          </p:blipFill>
          <p:spPr>
            <a:xfrm>
              <a:off x="3609828" y="3931735"/>
              <a:ext cx="1187611" cy="1954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42807" t="59850" r="43065" b="1168"/>
            <a:stretch>
              <a:fillRect/>
            </a:stretch>
          </p:blipFill>
          <p:spPr>
            <a:xfrm>
              <a:off x="4571984" y="1828394"/>
              <a:ext cx="1187611" cy="1841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l="56935" t="59598" r="29079" b="1168"/>
            <a:stretch>
              <a:fillRect/>
            </a:stretch>
          </p:blipFill>
          <p:spPr>
            <a:xfrm>
              <a:off x="6270839" y="712432"/>
              <a:ext cx="1174909" cy="18525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US_Region_Hot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 l="70921" t="59598" r="14810" b="1168"/>
            <a:stretch>
              <a:fillRect/>
            </a:stretch>
          </p:blipFill>
          <p:spPr>
            <a:xfrm>
              <a:off x="7267924" y="4001582"/>
              <a:ext cx="1198725" cy="18525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Hotel Detail - Cities</a:t>
            </a:r>
            <a:endParaRPr lang="en-US" smtClean="0"/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D938F3A8-01A4-4537-B959-2D8FA74592A4}" type="slidenum">
              <a:rPr lang="en-GB"/>
              <a:pPr/>
              <a:t>25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196975"/>
            <a:ext cx="868045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Hotel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4716463" y="1535113"/>
            <a:ext cx="396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Recommendations:</a:t>
            </a:r>
          </a:p>
          <a:p>
            <a:r>
              <a:rPr lang="en-US" smtClean="0"/>
              <a:t>Value LRA in high demand markets</a:t>
            </a:r>
          </a:p>
          <a:p>
            <a:r>
              <a:rPr lang="en-US" smtClean="0"/>
              <a:t>Acknowledge total value</a:t>
            </a:r>
          </a:p>
          <a:p>
            <a:pPr lvl="1"/>
            <a:r>
              <a:rPr lang="en-US" smtClean="0"/>
              <a:t>Beyond rate!</a:t>
            </a:r>
          </a:p>
          <a:p>
            <a:r>
              <a:rPr lang="en-US" smtClean="0"/>
              <a:t>Add supplemental properties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7420B8EA-F261-4B88-A290-1B9266BEF95F}" type="slidenum">
              <a:rPr lang="en-GB"/>
              <a:pPr/>
              <a:t>26</a:t>
            </a:fld>
            <a:endParaRPr lang="en-GB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535113"/>
            <a:ext cx="41084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02212457-9FDD-44A6-9F53-A8CCFE598F8D}" type="slidenum">
              <a:rPr lang="en-GB"/>
              <a:pPr/>
              <a:t>27</a:t>
            </a:fld>
            <a:endParaRPr lang="en-GB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Car Detail – Regions</a:t>
            </a:r>
            <a:endParaRPr lang="en-US" smtClean="0"/>
          </a:p>
        </p:txBody>
      </p:sp>
      <p:pic>
        <p:nvPicPr>
          <p:cNvPr id="6" name="Picture 5" descr="US_Region_Ca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71538" y="1627188"/>
            <a:ext cx="9886951" cy="382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NORAM Ground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4716463" y="1535113"/>
            <a:ext cx="396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Recommendations:</a:t>
            </a:r>
          </a:p>
          <a:p>
            <a:r>
              <a:rPr lang="en-US" smtClean="0"/>
              <a:t>Understand the value of contracts and relationships</a:t>
            </a:r>
          </a:p>
          <a:p>
            <a:pPr lvl="1"/>
            <a:r>
              <a:rPr lang="en-US" smtClean="0"/>
              <a:t>For both parties</a:t>
            </a:r>
          </a:p>
          <a:p>
            <a:r>
              <a:rPr lang="en-US" smtClean="0"/>
              <a:t>Monitor the competiveness of the marketplace</a:t>
            </a:r>
          </a:p>
          <a:p>
            <a:r>
              <a:rPr lang="en-US" smtClean="0"/>
              <a:t>Use complete data</a:t>
            </a:r>
          </a:p>
          <a:p>
            <a:pPr lvl="1"/>
            <a:r>
              <a:rPr lang="en-US" smtClean="0"/>
              <a:t>Inclusive of ancillary fees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A38B8C87-2533-48E0-9878-3DF199488860}" type="slidenum">
              <a:rPr lang="en-GB"/>
              <a:pPr/>
              <a:t>28</a:t>
            </a:fld>
            <a:endParaRPr lang="en-GB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35113"/>
            <a:ext cx="4419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How do we compare?</a:t>
            </a:r>
            <a:r>
              <a:rPr lang="en-US" smtClean="0"/>
              <a:t/>
            </a:r>
            <a:br>
              <a:rPr lang="en-US" smtClean="0"/>
            </a:br>
            <a:endParaRPr lang="en-US" smtClean="0">
              <a:solidFill>
                <a:srgbClr val="F9B700"/>
              </a:solidFill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51A9CBF6-9116-429D-A2F2-251FF7F757AE}" type="slidenum">
              <a:rPr lang="en-GB"/>
              <a:pPr/>
              <a:t>29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093788"/>
            <a:ext cx="8724900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Introductions</a:t>
            </a:r>
          </a:p>
        </p:txBody>
      </p:sp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F7B8B81B-D790-400A-8D6E-3CD4290C8ADA}" type="slidenum">
              <a:rPr lang="en-GB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88" y="1484313"/>
            <a:ext cx="29559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646238" y="2133600"/>
            <a:ext cx="302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Nick Vournakis</a:t>
            </a:r>
          </a:p>
          <a:p>
            <a:pPr>
              <a:spcBef>
                <a:spcPct val="50000"/>
              </a:spcBef>
            </a:pPr>
            <a:r>
              <a:rPr lang="en-US" sz="1200"/>
              <a:t>VP, CWT Solutions Group, Worldwide</a:t>
            </a: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1646238" y="4221163"/>
            <a:ext cx="398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Joel Wartgow</a:t>
            </a:r>
          </a:p>
          <a:p>
            <a:pPr>
              <a:spcBef>
                <a:spcPct val="50000"/>
              </a:spcBef>
            </a:pPr>
            <a:r>
              <a:rPr lang="en-US" sz="1200"/>
              <a:t>Sr. Director, CWT Solutions Group, North America</a:t>
            </a:r>
          </a:p>
        </p:txBody>
      </p:sp>
      <p:pic>
        <p:nvPicPr>
          <p:cNvPr id="13" name="Picture 2" descr="C:\Documents and Settings\unjv001\My Documents\My Pictures\Work\Nick_75.jpg"/>
          <p:cNvPicPr>
            <a:picLocks noChangeAspect="1" noChangeArrowheads="1"/>
          </p:cNvPicPr>
          <p:nvPr/>
        </p:nvPicPr>
        <p:blipFill>
          <a:blip r:embed="rId3"/>
          <a:srcRect r="8333"/>
          <a:stretch>
            <a:fillRect/>
          </a:stretch>
        </p:blipFill>
        <p:spPr bwMode="auto">
          <a:xfrm>
            <a:off x="755650" y="1557338"/>
            <a:ext cx="792163" cy="115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Documents and Settings\unjv001\My Documents\My Pictures\Work\SG headshots\WartgowJo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3644900"/>
            <a:ext cx="76676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75"/>
            <a:ext cx="91313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tangl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3" y="-23813"/>
            <a:ext cx="7424737" cy="27606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ctangl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8288" y="-23813"/>
            <a:ext cx="8010526" cy="1614488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4338" y="1693863"/>
            <a:ext cx="57753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341438"/>
            <a:ext cx="8077200" cy="4841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Understanding our approach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What to expect for 2012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Global overview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NORAM – Air 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NORAM – Hotel 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NORAM – Rental Car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Q &amp; A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C01260E2-301B-4158-B3ED-30DC11D05F37}" type="slidenum">
              <a:rPr lang="en-GB"/>
              <a:pPr/>
              <a:t>4</a:t>
            </a:fld>
            <a:endParaRPr lang="en-GB"/>
          </a:p>
        </p:txBody>
      </p:sp>
      <p:pic>
        <p:nvPicPr>
          <p:cNvPr id="8" name="Picture 2" descr="http://operationspayoff.files.wordpress.com/2011/05/foreca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57679"/>
            <a:ext cx="325476" cy="36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operationspayoff.files.wordpress.com/2011/05/foreca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9"/>
            <a:ext cx="325476" cy="36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://operationspayoff.files.wordpress.com/2011/05/foreca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7"/>
            <a:ext cx="325476" cy="36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88" y="1484313"/>
            <a:ext cx="29559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agram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90650"/>
            <a:ext cx="5102225" cy="4076700"/>
          </a:xfrm>
          <a:prstGeom prst="rect">
            <a:avLst/>
          </a:prstGeom>
          <a:noFill/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Understanding our approach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24300" y="2924175"/>
            <a:ext cx="4859338" cy="1319213"/>
          </a:xfrm>
          <a:prstGeom prst="roundRect">
            <a:avLst/>
          </a:prstGeom>
          <a:solidFill>
            <a:schemeClr val="accent5">
              <a:alpha val="4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Booked rates from Q1 2006 to Q2 2011</a:t>
            </a:r>
          </a:p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37 countries</a:t>
            </a:r>
          </a:p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Similar approach to the CPI </a:t>
            </a:r>
            <a:r>
              <a:rPr lang="en-GB" sz="1400" baseline="30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*</a:t>
            </a:r>
            <a:endParaRPr lang="en-GB" sz="1400" dirty="0" smtClean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Times New Roman" pitchFamily="18" charset="0"/>
            </a:endParaRPr>
          </a:p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Measuring changes in underlying prices </a:t>
            </a:r>
            <a:r>
              <a:rPr lang="en-GB" sz="1400" baseline="30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* *</a:t>
            </a:r>
            <a:endParaRPr lang="en-US" dirty="0" smtClean="0">
              <a:solidFill>
                <a:srgbClr val="B6B6B6"/>
              </a:solidFill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BF62DA92-F6E4-45D6-A739-C912387F4440}" type="slidenum">
              <a:rPr lang="en-GB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11638" y="4292600"/>
            <a:ext cx="43926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i="1">
                <a:solidFill>
                  <a:srgbClr val="004C51"/>
                </a:solidFill>
                <a:ea typeface="MS PGothic"/>
                <a:cs typeface="Times New Roman" pitchFamily="18" charset="0"/>
              </a:rPr>
              <a:t>* Consumer Price Index</a:t>
            </a:r>
          </a:p>
          <a:p>
            <a:pPr>
              <a:spcBef>
                <a:spcPct val="50000"/>
              </a:spcBef>
            </a:pPr>
            <a:r>
              <a:rPr lang="en-GB" sz="800" i="1">
                <a:solidFill>
                  <a:srgbClr val="004C51"/>
                </a:solidFill>
                <a:ea typeface="MS PGothic"/>
                <a:cs typeface="Times New Roman" pitchFamily="18" charset="0"/>
              </a:rPr>
              <a:t>**  as opposed to measuring changes in purchasing patterns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agram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90650"/>
            <a:ext cx="5138738" cy="4076700"/>
          </a:xfrm>
          <a:prstGeom prst="rect">
            <a:avLst/>
          </a:prstGeom>
          <a:noFill/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Understanding our approach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8D01A338-DDFE-4D3A-9BAE-1D27FC6D8489}" type="slidenum">
              <a:rPr lang="en-GB"/>
              <a:pPr/>
              <a:t>6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24300" y="2924175"/>
            <a:ext cx="4859338" cy="1319213"/>
          </a:xfrm>
          <a:prstGeom prst="roundRect">
            <a:avLst/>
          </a:prstGeom>
          <a:solidFill>
            <a:schemeClr val="accent5">
              <a:alpha val="4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GDP </a:t>
            </a:r>
            <a:r>
              <a:rPr lang="en-GB" sz="1400" baseline="30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*</a:t>
            </a:r>
            <a:endParaRPr lang="en-GB" sz="1400" dirty="0" smtClean="0">
              <a:solidFill>
                <a:schemeClr val="accent1">
                  <a:lumMod val="50000"/>
                </a:schemeClr>
              </a:solidFill>
              <a:ea typeface="MS PGothic" pitchFamily="34" charset="-128"/>
              <a:cs typeface="Times New Roman" pitchFamily="18" charset="0"/>
            </a:endParaRPr>
          </a:p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Unemployment </a:t>
            </a:r>
            <a:r>
              <a:rPr lang="en-GB" sz="1400" baseline="30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*</a:t>
            </a:r>
          </a:p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General inflation </a:t>
            </a:r>
            <a:r>
              <a:rPr lang="en-GB" sz="1400" baseline="30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*</a:t>
            </a:r>
          </a:p>
          <a:p>
            <a:pPr marL="344488" indent="-231775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Crude oil </a:t>
            </a:r>
            <a:r>
              <a:rPr lang="en-GB" sz="1400" baseline="30000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Times New Roman" pitchFamily="18" charset="0"/>
              </a:rPr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1638" y="4292600"/>
            <a:ext cx="4392612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i="1">
                <a:solidFill>
                  <a:srgbClr val="004C51"/>
                </a:solidFill>
                <a:ea typeface="MS PGothic"/>
                <a:cs typeface="Times New Roman" pitchFamily="18" charset="0"/>
              </a:rPr>
              <a:t>* Macroeconomic indicators and forecasts come from IHS Global Insight and are supplemented with forecasts from the IMF research departments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Multi-regression analysis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36CB3007-34DC-4966-A8FD-6A7DE980ED23}" type="slidenum">
              <a:rPr lang="en-GB"/>
              <a:pPr/>
              <a:t>7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422" y="2823035"/>
            <a:ext cx="8615295" cy="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Multi-regression analysis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6092825"/>
            <a:ext cx="8215313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 = quarter 	r = region 	c = category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85C6856B-8194-473F-BBCE-4C3EE7349B5E}" type="slidenum">
              <a:rPr lang="en-GB"/>
              <a:pPr/>
              <a:t>8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422" y="2823035"/>
            <a:ext cx="8615295" cy="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437" name="Right Brace 11"/>
          <p:cNvSpPr>
            <a:spLocks/>
          </p:cNvSpPr>
          <p:nvPr/>
        </p:nvSpPr>
        <p:spPr bwMode="auto">
          <a:xfrm rot="5400000">
            <a:off x="2752726" y="2368550"/>
            <a:ext cx="431800" cy="2409825"/>
          </a:xfrm>
          <a:prstGeom prst="rightBrace">
            <a:avLst>
              <a:gd name="adj1" fmla="val 8345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1204913" y="3860800"/>
            <a:ext cx="3533775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seasonal trend component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Travel Price Forecast</a:t>
            </a:r>
            <a:br>
              <a:rPr lang="en-US" smtClean="0"/>
            </a:br>
            <a:r>
              <a:rPr lang="en-US" sz="2400" smtClean="0">
                <a:solidFill>
                  <a:srgbClr val="FF9900"/>
                </a:solidFill>
              </a:rPr>
              <a:t>Multi-regression analysis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6092825"/>
            <a:ext cx="8215313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 = quarter 	r = region 	c = category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fld id="{E5C1BF49-0C62-46AD-9B01-368B683E3649}" type="slidenum">
              <a:rPr lang="en-GB"/>
              <a:pPr/>
              <a:t>9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422" y="2823035"/>
            <a:ext cx="8615295" cy="6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9461" name="Right Brace 10"/>
          <p:cNvSpPr>
            <a:spLocks/>
          </p:cNvSpPr>
          <p:nvPr/>
        </p:nvSpPr>
        <p:spPr bwMode="auto">
          <a:xfrm rot="5400000">
            <a:off x="5292726" y="2349500"/>
            <a:ext cx="431800" cy="2447925"/>
          </a:xfrm>
          <a:prstGeom prst="rightBrace">
            <a:avLst>
              <a:gd name="adj1" fmla="val 8346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3284538" y="3860800"/>
            <a:ext cx="4464050" cy="431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economic activity component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4"/>
  <p:tag name="ELAPSEDTIME" val="49.2"/>
  <p:tag name="ARTICULATE_SLIDE_GUID" val="ccd71a84-1a33-4c47-9cdb-af0dd7d998eb"/>
  <p:tag name="TIMELINE" val="4.00/18.30/27.20/42.90"/>
  <p:tag name="ARTICULATE_SLIDE_PAUSE" val="0"/>
  <p:tag name="ARTICULATE_NAV_LEVEL" val="1"/>
  <p:tag name="ARTICULATE_PLAYLIST_ID" val="-1"/>
  <p:tag name="ARTICULATE_LOCK_SLIDE" val="0"/>
  <p:tag name="ARTICULATE_SLIDE_NAV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4"/>
  <p:tag name="ELAPSEDTIME" val="49.2"/>
  <p:tag name="ARTICULATE_SLIDE_GUID" val="ccd71a84-1a33-4c47-9cdb-af0dd7d998eb"/>
  <p:tag name="TIMELINE" val="4.00/18.30/27.20/42.90"/>
  <p:tag name="ARTICULATE_SLIDE_PAUSE" val="0"/>
  <p:tag name="ARTICULATE_NAV_LEVEL" val="1"/>
  <p:tag name="ARTICULATE_PLAYLIST_ID" val="-1"/>
  <p:tag name="ARTICULATE_LOCK_SLIDE" val="0"/>
  <p:tag name="ARTICULATE_SLIDE_NAV" val="2"/>
</p:tagLst>
</file>

<file path=ppt/theme/theme1.xml><?xml version="1.0" encoding="utf-8"?>
<a:theme xmlns:a="http://schemas.openxmlformats.org/drawingml/2006/main" name="CWTMainNew">
  <a:themeElements>
    <a:clrScheme name="CWT_Presentation 5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0098A1"/>
      </a:accent1>
      <a:accent2>
        <a:srgbClr val="E2001A"/>
      </a:accent2>
      <a:accent3>
        <a:srgbClr val="FFFFFF"/>
      </a:accent3>
      <a:accent4>
        <a:srgbClr val="000000"/>
      </a:accent4>
      <a:accent5>
        <a:srgbClr val="AACACD"/>
      </a:accent5>
      <a:accent6>
        <a:srgbClr val="CD0016"/>
      </a:accent6>
      <a:hlink>
        <a:srgbClr val="0098A1"/>
      </a:hlink>
      <a:folHlink>
        <a:srgbClr val="505050"/>
      </a:folHlink>
    </a:clrScheme>
    <a:fontScheme name="CWT_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WT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B928C"/>
        </a:accent1>
        <a:accent2>
          <a:srgbClr val="00A3A9"/>
        </a:accent2>
        <a:accent3>
          <a:srgbClr val="FFFFFF"/>
        </a:accent3>
        <a:accent4>
          <a:srgbClr val="000000"/>
        </a:accent4>
        <a:accent5>
          <a:srgbClr val="ABC7C5"/>
        </a:accent5>
        <a:accent6>
          <a:srgbClr val="009399"/>
        </a:accent6>
        <a:hlink>
          <a:srgbClr val="ED1C24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T_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B928C"/>
        </a:accent1>
        <a:accent2>
          <a:srgbClr val="ED1C24"/>
        </a:accent2>
        <a:accent3>
          <a:srgbClr val="FFFFFF"/>
        </a:accent3>
        <a:accent4>
          <a:srgbClr val="000000"/>
        </a:accent4>
        <a:accent5>
          <a:srgbClr val="ABC7C5"/>
        </a:accent5>
        <a:accent6>
          <a:srgbClr val="D71820"/>
        </a:accent6>
        <a:hlink>
          <a:srgbClr val="00A3A9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T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B928C"/>
        </a:accent1>
        <a:accent2>
          <a:srgbClr val="ED1C24"/>
        </a:accent2>
        <a:accent3>
          <a:srgbClr val="FFFFFF"/>
        </a:accent3>
        <a:accent4>
          <a:srgbClr val="000000"/>
        </a:accent4>
        <a:accent5>
          <a:srgbClr val="ABC7C5"/>
        </a:accent5>
        <a:accent6>
          <a:srgbClr val="D71820"/>
        </a:accent6>
        <a:hlink>
          <a:srgbClr val="009EA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T_Presentation 4">
        <a:dk1>
          <a:srgbClr val="000000"/>
        </a:dk1>
        <a:lt1>
          <a:srgbClr val="FFFFFF"/>
        </a:lt1>
        <a:dk2>
          <a:srgbClr val="000000"/>
        </a:dk2>
        <a:lt2>
          <a:srgbClr val="888888"/>
        </a:lt2>
        <a:accent1>
          <a:srgbClr val="0098A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CACD"/>
        </a:accent5>
        <a:accent6>
          <a:srgbClr val="CD0016"/>
        </a:accent6>
        <a:hlink>
          <a:srgbClr val="0098A1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WT_Presentation 5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0098A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CACD"/>
        </a:accent5>
        <a:accent6>
          <a:srgbClr val="CD0016"/>
        </a:accent6>
        <a:hlink>
          <a:srgbClr val="0098A1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CWTMainNew</Template>
  <TotalTime>2460</TotalTime>
  <Words>405</Words>
  <Application>Microsoft Office PowerPoint</Application>
  <PresentationFormat>On-screen Show (4:3)</PresentationFormat>
  <Paragraphs>118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Verdana</vt:lpstr>
      <vt:lpstr>Arial</vt:lpstr>
      <vt:lpstr>Wingdings</vt:lpstr>
      <vt:lpstr>MS PGothic</vt:lpstr>
      <vt:lpstr>Times New Roman</vt:lpstr>
      <vt:lpstr>CWTMainNew</vt:lpstr>
      <vt:lpstr>CWTMainNew</vt:lpstr>
      <vt:lpstr>CWTMainNew</vt:lpstr>
      <vt:lpstr>CWTMainNew</vt:lpstr>
      <vt:lpstr>2012 Global Price Forecast</vt:lpstr>
      <vt:lpstr>Introductions</vt:lpstr>
      <vt:lpstr>Introductions</vt:lpstr>
      <vt:lpstr>Agenda</vt:lpstr>
      <vt:lpstr>2012 Travel Price Forecast Understanding our approach</vt:lpstr>
      <vt:lpstr>2012 Travel Price Forecast Understanding our approach</vt:lpstr>
      <vt:lpstr>2012 Travel Price Forecast Multi-regression analysis</vt:lpstr>
      <vt:lpstr>2012 Travel Price Forecast Multi-regression analysis</vt:lpstr>
      <vt:lpstr>2012 Travel Price Forecast Multi-regression analysis</vt:lpstr>
      <vt:lpstr>2012 Travel Price Forecast Multi-regression analysis</vt:lpstr>
      <vt:lpstr>2012 Travel Price Forecast Multi-regression analysis</vt:lpstr>
      <vt:lpstr>2012 Travel Price Forecast  What to expect? </vt:lpstr>
      <vt:lpstr>2011 Forecast Recap How did we do? </vt:lpstr>
      <vt:lpstr>2011 Forecast Recap How did we do? </vt:lpstr>
      <vt:lpstr>2011 Forecast Recap What did we say? </vt:lpstr>
      <vt:lpstr>2011 Forecast Recap How did we do? </vt:lpstr>
      <vt:lpstr>2011 Forecast Recap Domestic Air - What happened? </vt:lpstr>
      <vt:lpstr>2011 Forecast Recap Air - What changed? </vt:lpstr>
      <vt:lpstr>2012 Forecast NORAM</vt:lpstr>
      <vt:lpstr>2012 Forecast NORAM Air Detail - International</vt:lpstr>
      <vt:lpstr>2012 Forecast NORAM Air Detail - Domestic</vt:lpstr>
      <vt:lpstr>2012 Forecast NORAM Air</vt:lpstr>
      <vt:lpstr>2012 Forecast NORAM Air</vt:lpstr>
      <vt:lpstr>2012 Forecast NORAM Hotel Detail – Regions</vt:lpstr>
      <vt:lpstr>2012 Forecast NORAM Hotel Detail - Cities</vt:lpstr>
      <vt:lpstr>2012 Forecast NORAM Hotel</vt:lpstr>
      <vt:lpstr>2012 Forecast NORAM Car Detail – Regions</vt:lpstr>
      <vt:lpstr>2012 Forecast NORAM Ground</vt:lpstr>
      <vt:lpstr>2012 Forecast How do we compare? </vt:lpstr>
      <vt:lpstr>Slide 30</vt:lpstr>
      <vt:lpstr>Slide 31</vt:lpstr>
    </vt:vector>
  </TitlesOfParts>
  <Company>CWT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uaxn182</dc:creator>
  <cp:lastModifiedBy>Jeremy Gardner</cp:lastModifiedBy>
  <cp:revision>141</cp:revision>
  <dcterms:created xsi:type="dcterms:W3CDTF">2008-12-22T15:35:00Z</dcterms:created>
  <dcterms:modified xsi:type="dcterms:W3CDTF">2011-11-18T14:42:50Z</dcterms:modified>
</cp:coreProperties>
</file>